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5033" autoAdjust="0"/>
  </p:normalViewPr>
  <p:slideViewPr>
    <p:cSldViewPr snapToGrid="0">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itj\Downloads\ABADS\Projects\Excel%20project\Call_Center_data-%20Project_Amit%20Dashboar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[Call_Center_data- Project_Amit Dashboard.xlsx]Pivot_Tables!PivotTable22</c:name>
    <c:fmtId val="17"/>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28575" cap="rnd">
            <a:solidFill>
              <a:schemeClr val="accent2"/>
            </a:solidFill>
            <a:round/>
          </a:ln>
          <a:effectLst/>
        </c:spPr>
        <c:marker>
          <c:symbol val="none"/>
        </c:marker>
        <c:dLbl>
          <c:idx val="0"/>
          <c:layout>
            <c:manualLayout>
              <c:x val="-6.2820512820512819E-2"/>
              <c:y val="-0.1331354908930120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w="28575" cap="rnd">
            <a:solidFill>
              <a:schemeClr val="accent2"/>
            </a:solidFill>
            <a:round/>
          </a:ln>
          <a:effectLst/>
        </c:spPr>
        <c:marker>
          <c:symbol val="none"/>
        </c:marker>
        <c:dLbl>
          <c:idx val="0"/>
          <c:layout>
            <c:manualLayout>
              <c:x val="-6.2820512820512819E-2"/>
              <c:y val="-0.1331354908930120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w="28575" cap="rnd">
            <a:solidFill>
              <a:schemeClr val="accent2"/>
            </a:solidFill>
            <a:round/>
          </a:ln>
          <a:effectLst/>
        </c:spPr>
        <c:marker>
          <c:symbol val="none"/>
        </c:marker>
        <c:dLbl>
          <c:idx val="0"/>
          <c:layout>
            <c:manualLayout>
              <c:x val="-6.2820512820512819E-2"/>
              <c:y val="-0.1331354908930120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539554468083174E-2"/>
          <c:y val="6.8179533255702043E-2"/>
          <c:w val="0.90685896577764213"/>
          <c:h val="0.81902506683741649"/>
        </c:manualLayout>
      </c:layout>
      <c:lineChart>
        <c:grouping val="standard"/>
        <c:varyColors val="0"/>
        <c:ser>
          <c:idx val="0"/>
          <c:order val="0"/>
          <c:tx>
            <c:strRef>
              <c:f>Pivot_Tables!$J$3</c:f>
              <c:strCache>
                <c:ptCount val="1"/>
                <c:pt idx="0">
                  <c:v>Total</c:v>
                </c:pt>
              </c:strCache>
            </c:strRef>
          </c:tx>
          <c:spPr>
            <a:ln w="28575" cap="rnd">
              <a:solidFill>
                <a:schemeClr val="accent2"/>
              </a:solidFill>
              <a:round/>
            </a:ln>
            <a:effectLst/>
          </c:spPr>
          <c:marker>
            <c:symbol val="none"/>
          </c:marker>
          <c:dPt>
            <c:idx val="0"/>
            <c:marker>
              <c:symbol val="none"/>
            </c:marker>
            <c:bubble3D val="0"/>
            <c:spPr>
              <a:ln w="28575" cap="rnd">
                <a:solidFill>
                  <a:schemeClr val="accent2"/>
                </a:solidFill>
                <a:round/>
              </a:ln>
              <a:effectLst/>
            </c:spPr>
            <c:extLst>
              <c:ext xmlns:c16="http://schemas.microsoft.com/office/drawing/2014/chart" uri="{C3380CC4-5D6E-409C-BE32-E72D297353CC}">
                <c16:uniqueId val="{00000001-EC99-4B54-89C9-64F613EA00E5}"/>
              </c:ext>
            </c:extLst>
          </c:dPt>
          <c:dLbls>
            <c:dLbl>
              <c:idx val="0"/>
              <c:layout>
                <c:manualLayout>
                  <c:x val="-6.2820512820512819E-2"/>
                  <c:y val="-0.1331354908930120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C99-4B54-89C9-64F613EA00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Pivot_Tables!$I$4:$I$9</c:f>
              <c:strCache>
                <c:ptCount val="5"/>
                <c:pt idx="0">
                  <c:v>Week 1</c:v>
                </c:pt>
                <c:pt idx="1">
                  <c:v>Week 2</c:v>
                </c:pt>
                <c:pt idx="2">
                  <c:v>Week 3</c:v>
                </c:pt>
                <c:pt idx="3">
                  <c:v>Week 4</c:v>
                </c:pt>
                <c:pt idx="4">
                  <c:v>Week 5</c:v>
                </c:pt>
              </c:strCache>
            </c:strRef>
          </c:cat>
          <c:val>
            <c:numRef>
              <c:f>Pivot_Tables!$J$4:$J$9</c:f>
              <c:numCache>
                <c:formatCode>General</c:formatCode>
                <c:ptCount val="5"/>
                <c:pt idx="0">
                  <c:v>3262</c:v>
                </c:pt>
                <c:pt idx="1">
                  <c:v>7618</c:v>
                </c:pt>
                <c:pt idx="2">
                  <c:v>7742</c:v>
                </c:pt>
                <c:pt idx="3">
                  <c:v>7822</c:v>
                </c:pt>
                <c:pt idx="4">
                  <c:v>6497</c:v>
                </c:pt>
              </c:numCache>
            </c:numRef>
          </c:val>
          <c:smooth val="0"/>
          <c:extLst>
            <c:ext xmlns:c16="http://schemas.microsoft.com/office/drawing/2014/chart" uri="{C3380CC4-5D6E-409C-BE32-E72D297353CC}">
              <c16:uniqueId val="{00000002-EC99-4B54-89C9-64F613EA00E5}"/>
            </c:ext>
          </c:extLst>
        </c:ser>
        <c:dLbls>
          <c:dLblPos val="t"/>
          <c:showLegendKey val="0"/>
          <c:showVal val="1"/>
          <c:showCatName val="0"/>
          <c:showSerName val="0"/>
          <c:showPercent val="0"/>
          <c:showBubbleSize val="0"/>
        </c:dLbls>
        <c:smooth val="0"/>
        <c:axId val="1904134544"/>
        <c:axId val="1831396960"/>
      </c:lineChart>
      <c:catAx>
        <c:axId val="190413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396960"/>
        <c:crosses val="autoZero"/>
        <c:auto val="1"/>
        <c:lblAlgn val="ctr"/>
        <c:lblOffset val="100"/>
        <c:noMultiLvlLbl val="0"/>
      </c:catAx>
      <c:valAx>
        <c:axId val="1831396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13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254E-1450-B4A8-E1BE-F52D7EF7B3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CF6032-F56B-1191-D999-4AE690F0C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9BE24-B5E1-0C9B-300B-58CD9FE00ADA}"/>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639F8BC4-EA7A-09BE-FEBB-10EC47E20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F938C-519E-F408-CFC3-7328FB151C79}"/>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260286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30BA-AA90-E350-53EC-DFCCE5B008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685D8-6D1A-F8C5-3825-9037FC963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839C9-58AD-2C28-08DC-4FF840F5BEBE}"/>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46926E03-C11A-DB06-40B2-FF65E30A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AC23C-87C1-4BF8-D3F5-66A6C8378A8F}"/>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145598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A52B54-388F-2093-F3DB-3BC750EE29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4F98B3-F51D-D1FE-2D99-020B9438C5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856EF-EDDA-9D7A-19DA-16B7BFAF6BFA}"/>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9A41DD6C-E424-292A-5F02-8A4C64B27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E7713-5003-D934-E401-310CC251E0D5}"/>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291498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DE02-5EE5-F6FE-4E14-92376A44B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12F0CC-983E-44EC-CA82-ACDEBCC43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58429-BD69-01A1-924F-DAB584C1C754}"/>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5F9B985E-EFD3-DE2B-C9C3-98869BD08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D8755-209F-F2FA-1775-6E607638BAE4}"/>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374229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B144-FDB1-509E-C2D0-13B0C27542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72E0A-7164-D2B4-7349-16423CBBC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0BEC6-6C33-C6B5-2E23-64A65AFC0C57}"/>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7BBC9E6A-7373-C668-66BA-3F4858E39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5E5C2-A8A4-0444-786A-2AF2C41E98BD}"/>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204544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DD2B-18EF-2288-AD09-F9C552757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EAFA6-9F66-5CD1-C4EA-9EB35ED07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815EE1-F849-878F-32F2-9BE2C950B3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774AA3-E50B-6A59-B061-9DF0BD0A7FA3}"/>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6" name="Footer Placeholder 5">
            <a:extLst>
              <a:ext uri="{FF2B5EF4-FFF2-40B4-BE49-F238E27FC236}">
                <a16:creationId xmlns:a16="http://schemas.microsoft.com/office/drawing/2014/main" id="{93E72823-8445-21B3-C49A-CA5101DB5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D55D-0DDE-F156-665F-97F260FBD3F0}"/>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26222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996A-9E58-57DE-471E-A3CCA58CB5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6C368-3CE7-6AA7-F5F3-CFCB98C68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0A95C-F573-32AB-C24A-E223E6362E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276D47-6FA0-8D3A-109C-EFDC450FC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807E3-34F6-8589-D728-48A3E129BB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DE6577-23E8-0FDF-A216-AE3E2BAEB226}"/>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8" name="Footer Placeholder 7">
            <a:extLst>
              <a:ext uri="{FF2B5EF4-FFF2-40B4-BE49-F238E27FC236}">
                <a16:creationId xmlns:a16="http://schemas.microsoft.com/office/drawing/2014/main" id="{E5DCFF0B-182F-DF81-C4A3-C4D037D8F3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DF4766-1C27-C439-8E80-4F8CC2583117}"/>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336513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C77E-480E-DD1C-7444-63E01D281A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AA9BF7-59E9-2DD7-2647-9E8C252E871D}"/>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4" name="Footer Placeholder 3">
            <a:extLst>
              <a:ext uri="{FF2B5EF4-FFF2-40B4-BE49-F238E27FC236}">
                <a16:creationId xmlns:a16="http://schemas.microsoft.com/office/drawing/2014/main" id="{DE63C3E4-C8A9-10D8-8E60-FEAA21F899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FBF11-6154-29D8-A048-C45016AD746C}"/>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81356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240BE9-A70C-340A-50F0-3DFC1885D09B}"/>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3" name="Footer Placeholder 2">
            <a:extLst>
              <a:ext uri="{FF2B5EF4-FFF2-40B4-BE49-F238E27FC236}">
                <a16:creationId xmlns:a16="http://schemas.microsoft.com/office/drawing/2014/main" id="{E30BAD47-ABE8-D805-6741-726FB60DCE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7270A-7951-C4A7-AFED-83C431120387}"/>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69548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7FD8-5928-6651-A7FE-F6EEC93E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FA8C4-FC9D-CE14-AFE3-2145DBEAC2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EE5ADB-F281-A344-34BE-992787D0A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C436F-556E-FC17-8245-D923AAD76098}"/>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6" name="Footer Placeholder 5">
            <a:extLst>
              <a:ext uri="{FF2B5EF4-FFF2-40B4-BE49-F238E27FC236}">
                <a16:creationId xmlns:a16="http://schemas.microsoft.com/office/drawing/2014/main" id="{1188B91D-0909-0943-30BB-91C0F3D10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A26CF-E717-C40C-0873-1805FCBE0ECC}"/>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150328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A36C-CCF5-F226-253C-A33EAC422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009A2F-8411-8008-0E1E-D8190668D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4F535C-1A50-9E8A-EC47-AF06649A0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422A13-B204-CDF3-3DC6-4A693571918B}"/>
              </a:ext>
            </a:extLst>
          </p:cNvPr>
          <p:cNvSpPr>
            <a:spLocks noGrp="1"/>
          </p:cNvSpPr>
          <p:nvPr>
            <p:ph type="dt" sz="half" idx="10"/>
          </p:nvPr>
        </p:nvSpPr>
        <p:spPr/>
        <p:txBody>
          <a:bodyPr/>
          <a:lstStyle/>
          <a:p>
            <a:fld id="{55F0ED15-2E74-42F3-B913-2F3BC9071C1C}" type="datetimeFigureOut">
              <a:rPr lang="en-US" smtClean="0"/>
              <a:t>2/11/2024</a:t>
            </a:fld>
            <a:endParaRPr lang="en-US"/>
          </a:p>
        </p:txBody>
      </p:sp>
      <p:sp>
        <p:nvSpPr>
          <p:cNvPr id="6" name="Footer Placeholder 5">
            <a:extLst>
              <a:ext uri="{FF2B5EF4-FFF2-40B4-BE49-F238E27FC236}">
                <a16:creationId xmlns:a16="http://schemas.microsoft.com/office/drawing/2014/main" id="{4774B4E0-AC9B-819A-438F-813247743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53312C-1A0E-E57E-5E32-6908BB826B7D}"/>
              </a:ext>
            </a:extLst>
          </p:cNvPr>
          <p:cNvSpPr>
            <a:spLocks noGrp="1"/>
          </p:cNvSpPr>
          <p:nvPr>
            <p:ph type="sldNum" sz="quarter" idx="12"/>
          </p:nvPr>
        </p:nvSpPr>
        <p:spPr/>
        <p:txBody>
          <a:bodyPr/>
          <a:lstStyle/>
          <a:p>
            <a:fld id="{29AEFB24-37C3-4B34-81E4-7B9092459292}" type="slidenum">
              <a:rPr lang="en-US" smtClean="0"/>
              <a:t>‹#›</a:t>
            </a:fld>
            <a:endParaRPr lang="en-US"/>
          </a:p>
        </p:txBody>
      </p:sp>
    </p:spTree>
    <p:extLst>
      <p:ext uri="{BB962C8B-B14F-4D97-AF65-F5344CB8AC3E}">
        <p14:creationId xmlns:p14="http://schemas.microsoft.com/office/powerpoint/2010/main" val="271270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15BDE8-6487-9E5A-B1D1-C1A17FBA3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02DE2-E6EF-F52E-1704-E091B9D3A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B731D-BDEA-B909-BCB5-746BDA0D12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F0ED15-2E74-42F3-B913-2F3BC9071C1C}" type="datetimeFigureOut">
              <a:rPr lang="en-US" smtClean="0"/>
              <a:t>2/11/2024</a:t>
            </a:fld>
            <a:endParaRPr lang="en-US"/>
          </a:p>
        </p:txBody>
      </p:sp>
      <p:sp>
        <p:nvSpPr>
          <p:cNvPr id="5" name="Footer Placeholder 4">
            <a:extLst>
              <a:ext uri="{FF2B5EF4-FFF2-40B4-BE49-F238E27FC236}">
                <a16:creationId xmlns:a16="http://schemas.microsoft.com/office/drawing/2014/main" id="{03EA59BB-2B92-1A30-DB09-499C8CDDB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7E93C7-D0FB-ADAE-B17C-40DABC11F4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EFB24-37C3-4B34-81E4-7B9092459292}" type="slidenum">
              <a:rPr lang="en-US" smtClean="0"/>
              <a:t>‹#›</a:t>
            </a:fld>
            <a:endParaRPr lang="en-US"/>
          </a:p>
        </p:txBody>
      </p:sp>
    </p:spTree>
    <p:extLst>
      <p:ext uri="{BB962C8B-B14F-4D97-AF65-F5344CB8AC3E}">
        <p14:creationId xmlns:p14="http://schemas.microsoft.com/office/powerpoint/2010/main" val="363372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file:///C:\Users\amitj\Downloads\ABADS\Projects\Excel%20project\Call_Center_data-%20Project_Amit%20Dashboard.xlsx!Dashboard!%5bCall_Center_data-%20Project_Amit%20Dashboard.xlsx%5dDashboard%20Chart%2011"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1DFD-3482-D9D4-B3D1-5E197784D185}"/>
              </a:ext>
            </a:extLst>
          </p:cNvPr>
          <p:cNvSpPr>
            <a:spLocks noGrp="1"/>
          </p:cNvSpPr>
          <p:nvPr>
            <p:ph type="ctrTitle"/>
          </p:nvPr>
        </p:nvSpPr>
        <p:spPr>
          <a:xfrm>
            <a:off x="0" y="2640409"/>
            <a:ext cx="5225143" cy="1577182"/>
          </a:xfrm>
        </p:spPr>
        <p:txBody>
          <a:bodyPr>
            <a:normAutofit/>
          </a:bodyPr>
          <a:lstStyle/>
          <a:p>
            <a:pPr algn="l"/>
            <a:r>
              <a:rPr lang="en-US" sz="3600" dirty="0">
                <a:latin typeface="Arial" panose="020B0604020202020204" pitchFamily="34" charset="0"/>
                <a:cs typeface="Arial" panose="020B0604020202020204" pitchFamily="34" charset="0"/>
              </a:rPr>
              <a:t>Nile Customer Support Dashboard Overview &amp; Discussion</a:t>
            </a:r>
          </a:p>
        </p:txBody>
      </p:sp>
      <p:pic>
        <p:nvPicPr>
          <p:cNvPr id="6" name="Picture 5">
            <a:extLst>
              <a:ext uri="{FF2B5EF4-FFF2-40B4-BE49-F238E27FC236}">
                <a16:creationId xmlns:a16="http://schemas.microsoft.com/office/drawing/2014/main" id="{091C9515-004F-999C-648D-4A41F8020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184" y="0"/>
            <a:ext cx="7144816" cy="6858000"/>
          </a:xfrm>
          <a:prstGeom prst="rect">
            <a:avLst/>
          </a:prstGeom>
          <a:ln>
            <a:noFill/>
          </a:ln>
        </p:spPr>
      </p:pic>
      <p:pic>
        <p:nvPicPr>
          <p:cNvPr id="4" name="Picture 3">
            <a:extLst>
              <a:ext uri="{FF2B5EF4-FFF2-40B4-BE49-F238E27FC236}">
                <a16:creationId xmlns:a16="http://schemas.microsoft.com/office/drawing/2014/main" id="{3C03CF49-6E66-6505-319F-15F93A8C3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161" y="1586203"/>
            <a:ext cx="872589" cy="767802"/>
          </a:xfrm>
          <a:prstGeom prst="rect">
            <a:avLst/>
          </a:prstGeom>
        </p:spPr>
      </p:pic>
    </p:spTree>
    <p:extLst>
      <p:ext uri="{BB962C8B-B14F-4D97-AF65-F5344CB8AC3E}">
        <p14:creationId xmlns:p14="http://schemas.microsoft.com/office/powerpoint/2010/main" val="30148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5092-1C77-AE33-B835-0F5C1E7CC20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C20AA01-2698-B833-F14D-A61A082F923F}"/>
              </a:ext>
            </a:extLst>
          </p:cNvPr>
          <p:cNvPicPr>
            <a:picLocks noChangeAspect="1"/>
          </p:cNvPicPr>
          <p:nvPr/>
        </p:nvPicPr>
        <p:blipFill>
          <a:blip r:embed="rId2"/>
          <a:stretch>
            <a:fillRect/>
          </a:stretch>
        </p:blipFill>
        <p:spPr>
          <a:xfrm>
            <a:off x="0" y="216310"/>
            <a:ext cx="12192000" cy="6184490"/>
          </a:xfrm>
          <a:prstGeom prst="rect">
            <a:avLst/>
          </a:prstGeom>
        </p:spPr>
      </p:pic>
    </p:spTree>
    <p:extLst>
      <p:ext uri="{BB962C8B-B14F-4D97-AF65-F5344CB8AC3E}">
        <p14:creationId xmlns:p14="http://schemas.microsoft.com/office/powerpoint/2010/main" val="373270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44859B2-C8F9-72BF-632F-9315C3256355}"/>
              </a:ext>
            </a:extLst>
          </p:cNvPr>
          <p:cNvCxnSpPr>
            <a:cxnSpLocks/>
          </p:cNvCxnSpPr>
          <p:nvPr/>
        </p:nvCxnSpPr>
        <p:spPr>
          <a:xfrm>
            <a:off x="688910" y="1866122"/>
            <a:ext cx="4646645"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B1C8051-6977-9D1F-5D12-A7565186DD1F}"/>
              </a:ext>
            </a:extLst>
          </p:cNvPr>
          <p:cNvCxnSpPr>
            <a:cxnSpLocks/>
          </p:cNvCxnSpPr>
          <p:nvPr/>
        </p:nvCxnSpPr>
        <p:spPr>
          <a:xfrm>
            <a:off x="688910" y="2755640"/>
            <a:ext cx="4646645"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6EA9B04-87C2-A0BE-BABD-CA718B873B77}"/>
              </a:ext>
            </a:extLst>
          </p:cNvPr>
          <p:cNvCxnSpPr>
            <a:cxnSpLocks/>
          </p:cNvCxnSpPr>
          <p:nvPr/>
        </p:nvCxnSpPr>
        <p:spPr>
          <a:xfrm>
            <a:off x="688910" y="3548744"/>
            <a:ext cx="4646645"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40B2618-9A91-D877-6A3B-54FA53BED1AE}"/>
              </a:ext>
            </a:extLst>
          </p:cNvPr>
          <p:cNvCxnSpPr>
            <a:cxnSpLocks/>
          </p:cNvCxnSpPr>
          <p:nvPr/>
        </p:nvCxnSpPr>
        <p:spPr>
          <a:xfrm>
            <a:off x="688910" y="4528457"/>
            <a:ext cx="4646645"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F30D92E-BD96-CAD2-6562-C3A70394A278}"/>
              </a:ext>
            </a:extLst>
          </p:cNvPr>
          <p:cNvCxnSpPr>
            <a:cxnSpLocks/>
          </p:cNvCxnSpPr>
          <p:nvPr/>
        </p:nvCxnSpPr>
        <p:spPr>
          <a:xfrm>
            <a:off x="688910" y="5405535"/>
            <a:ext cx="4646645"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2FB0F2B-CFBE-8204-F976-35A1324F7A13}"/>
              </a:ext>
            </a:extLst>
          </p:cNvPr>
          <p:cNvSpPr txBox="1"/>
          <p:nvPr/>
        </p:nvSpPr>
        <p:spPr>
          <a:xfrm>
            <a:off x="688910" y="1485132"/>
            <a:ext cx="4646645" cy="380990"/>
          </a:xfrm>
          <a:prstGeom prst="rect">
            <a:avLst/>
          </a:prstGeom>
          <a:noFill/>
        </p:spPr>
        <p:txBody>
          <a:bodyPr wrap="square" rtlCol="0">
            <a:spAutoFit/>
          </a:bodyPr>
          <a:lstStyle/>
          <a:p>
            <a:r>
              <a:rPr lang="en-US" dirty="0"/>
              <a:t>1. Customer Sentiment Analysis</a:t>
            </a:r>
          </a:p>
        </p:txBody>
      </p:sp>
      <p:sp>
        <p:nvSpPr>
          <p:cNvPr id="15" name="TextBox 14">
            <a:extLst>
              <a:ext uri="{FF2B5EF4-FFF2-40B4-BE49-F238E27FC236}">
                <a16:creationId xmlns:a16="http://schemas.microsoft.com/office/drawing/2014/main" id="{D5C939EF-1E5D-ACC0-25CF-704261B7AE1B}"/>
              </a:ext>
            </a:extLst>
          </p:cNvPr>
          <p:cNvSpPr txBox="1"/>
          <p:nvPr/>
        </p:nvSpPr>
        <p:spPr>
          <a:xfrm>
            <a:off x="688910" y="2361427"/>
            <a:ext cx="4646645" cy="369332"/>
          </a:xfrm>
          <a:prstGeom prst="rect">
            <a:avLst/>
          </a:prstGeom>
          <a:noFill/>
        </p:spPr>
        <p:txBody>
          <a:bodyPr wrap="square">
            <a:spAutoFit/>
          </a:bodyPr>
          <a:lstStyle/>
          <a:p>
            <a:r>
              <a:rPr lang="en-US" dirty="0"/>
              <a:t>2. Root Cause Analysis</a:t>
            </a:r>
          </a:p>
        </p:txBody>
      </p:sp>
      <p:sp>
        <p:nvSpPr>
          <p:cNvPr id="17" name="TextBox 16">
            <a:extLst>
              <a:ext uri="{FF2B5EF4-FFF2-40B4-BE49-F238E27FC236}">
                <a16:creationId xmlns:a16="http://schemas.microsoft.com/office/drawing/2014/main" id="{9FA827F4-B13A-7DCE-6945-11AE6A9F53FD}"/>
              </a:ext>
            </a:extLst>
          </p:cNvPr>
          <p:cNvSpPr txBox="1"/>
          <p:nvPr/>
        </p:nvSpPr>
        <p:spPr>
          <a:xfrm>
            <a:off x="688910" y="3179412"/>
            <a:ext cx="4646645" cy="369332"/>
          </a:xfrm>
          <a:prstGeom prst="rect">
            <a:avLst/>
          </a:prstGeom>
          <a:noFill/>
        </p:spPr>
        <p:txBody>
          <a:bodyPr wrap="square">
            <a:spAutoFit/>
          </a:bodyPr>
          <a:lstStyle/>
          <a:p>
            <a:r>
              <a:rPr lang="en-US" dirty="0"/>
              <a:t>3. Service Response Time Analysis</a:t>
            </a:r>
          </a:p>
        </p:txBody>
      </p:sp>
      <p:sp>
        <p:nvSpPr>
          <p:cNvPr id="19" name="TextBox 18">
            <a:extLst>
              <a:ext uri="{FF2B5EF4-FFF2-40B4-BE49-F238E27FC236}">
                <a16:creationId xmlns:a16="http://schemas.microsoft.com/office/drawing/2014/main" id="{8A0A2270-6C03-B25C-39B3-E9348EE03932}"/>
              </a:ext>
            </a:extLst>
          </p:cNvPr>
          <p:cNvSpPr txBox="1"/>
          <p:nvPr/>
        </p:nvSpPr>
        <p:spPr>
          <a:xfrm>
            <a:off x="688910" y="4127242"/>
            <a:ext cx="4646645" cy="369332"/>
          </a:xfrm>
          <a:prstGeom prst="rect">
            <a:avLst/>
          </a:prstGeom>
          <a:noFill/>
        </p:spPr>
        <p:txBody>
          <a:bodyPr wrap="square">
            <a:spAutoFit/>
          </a:bodyPr>
          <a:lstStyle/>
          <a:p>
            <a:r>
              <a:rPr lang="en-US" dirty="0"/>
              <a:t>4. Customer Segmentation</a:t>
            </a:r>
          </a:p>
        </p:txBody>
      </p:sp>
      <p:sp>
        <p:nvSpPr>
          <p:cNvPr id="21" name="TextBox 20">
            <a:extLst>
              <a:ext uri="{FF2B5EF4-FFF2-40B4-BE49-F238E27FC236}">
                <a16:creationId xmlns:a16="http://schemas.microsoft.com/office/drawing/2014/main" id="{52DD8D7F-34B6-C903-E329-4EAAF3540CB4}"/>
              </a:ext>
            </a:extLst>
          </p:cNvPr>
          <p:cNvSpPr txBox="1"/>
          <p:nvPr/>
        </p:nvSpPr>
        <p:spPr>
          <a:xfrm>
            <a:off x="688910" y="4987987"/>
            <a:ext cx="4646645" cy="369332"/>
          </a:xfrm>
          <a:prstGeom prst="rect">
            <a:avLst/>
          </a:prstGeom>
          <a:noFill/>
        </p:spPr>
        <p:txBody>
          <a:bodyPr wrap="square">
            <a:spAutoFit/>
          </a:bodyPr>
          <a:lstStyle/>
          <a:p>
            <a:r>
              <a:rPr lang="en-US" dirty="0"/>
              <a:t>5. Trends and Patterns Identification</a:t>
            </a:r>
          </a:p>
        </p:txBody>
      </p:sp>
      <p:sp>
        <p:nvSpPr>
          <p:cNvPr id="50" name="Title 10">
            <a:extLst>
              <a:ext uri="{FF2B5EF4-FFF2-40B4-BE49-F238E27FC236}">
                <a16:creationId xmlns:a16="http://schemas.microsoft.com/office/drawing/2014/main" id="{32D5CC31-E342-E1B9-4BAF-D66E9D24D1AD}"/>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Agendas</a:t>
            </a:r>
          </a:p>
        </p:txBody>
      </p:sp>
    </p:spTree>
    <p:extLst>
      <p:ext uri="{BB962C8B-B14F-4D97-AF65-F5344CB8AC3E}">
        <p14:creationId xmlns:p14="http://schemas.microsoft.com/office/powerpoint/2010/main" val="121305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7197E-79F9-3B51-546D-F81AA696F8FE}"/>
              </a:ext>
            </a:extLst>
          </p:cNvPr>
          <p:cNvSpPr>
            <a:spLocks noGrp="1"/>
          </p:cNvSpPr>
          <p:nvPr>
            <p:ph idx="1"/>
          </p:nvPr>
        </p:nvSpPr>
        <p:spPr>
          <a:xfrm>
            <a:off x="723673" y="1674090"/>
            <a:ext cx="6178571" cy="3318882"/>
          </a:xfrm>
        </p:spPr>
        <p:txBody>
          <a:bodyPr>
            <a:noAutofit/>
          </a:bodyPr>
          <a:lstStyle/>
          <a:p>
            <a:r>
              <a:rPr lang="en-US" sz="1600" dirty="0">
                <a:cs typeface="Arial" panose="020B0604020202020204" pitchFamily="34" charset="0"/>
              </a:rPr>
              <a:t>This section analyzes customer sentiment from various sources. We see the overall sentiment, identify channels with specific feedback patterns, and track sentiment trends over time, helping us understand customer satisfaction and target improvement efforts.</a:t>
            </a:r>
          </a:p>
          <a:p>
            <a:r>
              <a:rPr lang="en-US" sz="1600" dirty="0">
                <a:cs typeface="Arial" panose="020B0604020202020204" pitchFamily="34" charset="0"/>
              </a:rPr>
              <a:t>We have observed that highest customer sentiment was negative which is not good and we have to work on to convert it to positive &amp; very positive in coming quarter.</a:t>
            </a:r>
          </a:p>
          <a:p>
            <a:r>
              <a:rPr lang="en-US" sz="1600" dirty="0">
                <a:cs typeface="Arial" panose="020B0604020202020204" pitchFamily="34" charset="0"/>
              </a:rPr>
              <a:t>During our analysis we got to know most of the customer is facing issue with billing related due to which sentiment of the customer might be negative we can train our staffs more on this specific issue as it will help them to resolve this of customer at the earliest also inform the accounts team about this issue.</a:t>
            </a:r>
          </a:p>
          <a:p>
            <a:pPr marL="0" indent="0">
              <a:buNone/>
            </a:pPr>
            <a:endParaRPr lang="en-US" sz="1600" dirty="0">
              <a:cs typeface="Arial" panose="020B0604020202020204" pitchFamily="34" charset="0"/>
            </a:endParaRPr>
          </a:p>
        </p:txBody>
      </p:sp>
      <p:graphicFrame>
        <p:nvGraphicFramePr>
          <p:cNvPr id="9" name="Object 8">
            <a:extLst>
              <a:ext uri="{FF2B5EF4-FFF2-40B4-BE49-F238E27FC236}">
                <a16:creationId xmlns:a16="http://schemas.microsoft.com/office/drawing/2014/main" id="{2FAE6B02-DA46-3D0F-07E7-BDFD4F64E1E2}"/>
              </a:ext>
            </a:extLst>
          </p:cNvPr>
          <p:cNvGraphicFramePr>
            <a:graphicFrameLocks noChangeAspect="1"/>
          </p:cNvGraphicFramePr>
          <p:nvPr>
            <p:extLst>
              <p:ext uri="{D42A27DB-BD31-4B8C-83A1-F6EECF244321}">
                <p14:modId xmlns:p14="http://schemas.microsoft.com/office/powerpoint/2010/main" val="1170013495"/>
              </p:ext>
            </p:extLst>
          </p:nvPr>
        </p:nvGraphicFramePr>
        <p:xfrm>
          <a:off x="7314130" y="1628542"/>
          <a:ext cx="4154196" cy="3364430"/>
        </p:xfrm>
        <a:graphic>
          <a:graphicData uri="http://schemas.openxmlformats.org/presentationml/2006/ole">
            <mc:AlternateContent xmlns:mc="http://schemas.openxmlformats.org/markup-compatibility/2006">
              <mc:Choice xmlns:v="urn:schemas-microsoft-com:vml" Requires="v">
                <p:oleObj name="Worksheet" r:id="rId2" imgW="2582861" imgH="2156240" progId="Excel.Sheet.12">
                  <p:embed/>
                </p:oleObj>
              </mc:Choice>
              <mc:Fallback>
                <p:oleObj name="Worksheet" r:id="rId2" imgW="2582861" imgH="2156240" progId="Excel.Sheet.12">
                  <p:embed/>
                  <p:pic>
                    <p:nvPicPr>
                      <p:cNvPr id="0" name=""/>
                      <p:cNvPicPr/>
                      <p:nvPr/>
                    </p:nvPicPr>
                    <p:blipFill>
                      <a:blip r:embed="rId3"/>
                      <a:stretch>
                        <a:fillRect/>
                      </a:stretch>
                    </p:blipFill>
                    <p:spPr>
                      <a:xfrm>
                        <a:off x="7314130" y="1628542"/>
                        <a:ext cx="4154196" cy="3364430"/>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B10B7473-1E9F-685F-7A00-140CCDC68EB8}"/>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Customer Sentiment Analysis</a:t>
            </a:r>
          </a:p>
        </p:txBody>
      </p:sp>
      <p:pic>
        <p:nvPicPr>
          <p:cNvPr id="13" name="Picture 12">
            <a:extLst>
              <a:ext uri="{FF2B5EF4-FFF2-40B4-BE49-F238E27FC236}">
                <a16:creationId xmlns:a16="http://schemas.microsoft.com/office/drawing/2014/main" id="{C2F1DF2D-6A42-9A14-3EA8-AB6558692DCE}"/>
              </a:ext>
            </a:extLst>
          </p:cNvPr>
          <p:cNvPicPr>
            <a:picLocks noChangeAspect="1"/>
          </p:cNvPicPr>
          <p:nvPr/>
        </p:nvPicPr>
        <p:blipFill rotWithShape="1">
          <a:blip r:embed="rId4">
            <a:extLst>
              <a:ext uri="{28A0092B-C50C-407E-A947-70E740481C1C}">
                <a14:useLocalDpi xmlns:a14="http://schemas.microsoft.com/office/drawing/2010/main" val="0"/>
              </a:ext>
            </a:extLst>
          </a:blip>
          <a:srcRect b="40539"/>
          <a:stretch/>
        </p:blipFill>
        <p:spPr>
          <a:xfrm>
            <a:off x="723674" y="4982035"/>
            <a:ext cx="7043560" cy="1356852"/>
          </a:xfrm>
          <a:prstGeom prst="rect">
            <a:avLst/>
          </a:prstGeom>
        </p:spPr>
      </p:pic>
    </p:spTree>
    <p:extLst>
      <p:ext uri="{BB962C8B-B14F-4D97-AF65-F5344CB8AC3E}">
        <p14:creationId xmlns:p14="http://schemas.microsoft.com/office/powerpoint/2010/main" val="273229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F1E0E-EBEB-1C04-E7A9-EE669959A74F}"/>
              </a:ext>
            </a:extLst>
          </p:cNvPr>
          <p:cNvSpPr>
            <a:spLocks noGrp="1"/>
          </p:cNvSpPr>
          <p:nvPr>
            <p:ph idx="1"/>
          </p:nvPr>
        </p:nvSpPr>
        <p:spPr>
          <a:xfrm>
            <a:off x="655637" y="1557337"/>
            <a:ext cx="5571931" cy="2632075"/>
          </a:xfrm>
        </p:spPr>
        <p:txBody>
          <a:bodyPr>
            <a:normAutofit lnSpcReduction="10000"/>
          </a:bodyPr>
          <a:lstStyle/>
          <a:p>
            <a:r>
              <a:rPr lang="en-US" sz="1600" dirty="0"/>
              <a:t>We have identified the most common issues facing by customers for which we have received most of the queries from them is billing related issue.</a:t>
            </a:r>
          </a:p>
          <a:p>
            <a:r>
              <a:rPr lang="en-US" sz="1600" dirty="0"/>
              <a:t>We can work on priority to resolve billing related issue at the earliest also inform the accounts team to check if there is something we can do to reduce the billing related issue facing by customers.</a:t>
            </a:r>
          </a:p>
          <a:p>
            <a:r>
              <a:rPr lang="en-US" sz="1600" dirty="0"/>
              <a:t>As the number of billing related queries decreases it might help convert the sentiment of customer from negative to positive, We should also keep monitoring other issue also to improve overall customer sentiment to very positive.</a:t>
            </a:r>
          </a:p>
          <a:p>
            <a:endParaRPr lang="en-US" sz="1600" dirty="0"/>
          </a:p>
          <a:p>
            <a:endParaRPr lang="en-US" sz="1600" dirty="0"/>
          </a:p>
          <a:p>
            <a:pPr marL="0" indent="0">
              <a:buNone/>
            </a:pPr>
            <a:endParaRPr lang="en-US" sz="1600" dirty="0"/>
          </a:p>
        </p:txBody>
      </p:sp>
      <p:graphicFrame>
        <p:nvGraphicFramePr>
          <p:cNvPr id="5" name="Object 4">
            <a:extLst>
              <a:ext uri="{FF2B5EF4-FFF2-40B4-BE49-F238E27FC236}">
                <a16:creationId xmlns:a16="http://schemas.microsoft.com/office/drawing/2014/main" id="{13A45FF2-4ABD-A71F-7A7E-33C3998A128B}"/>
              </a:ext>
            </a:extLst>
          </p:cNvPr>
          <p:cNvGraphicFramePr>
            <a:graphicFrameLocks noChangeAspect="1"/>
          </p:cNvGraphicFramePr>
          <p:nvPr>
            <p:extLst>
              <p:ext uri="{D42A27DB-BD31-4B8C-83A1-F6EECF244321}">
                <p14:modId xmlns:p14="http://schemas.microsoft.com/office/powerpoint/2010/main" val="568216883"/>
              </p:ext>
            </p:extLst>
          </p:nvPr>
        </p:nvGraphicFramePr>
        <p:xfrm>
          <a:off x="6662738" y="1557338"/>
          <a:ext cx="4873625" cy="2632075"/>
        </p:xfrm>
        <a:graphic>
          <a:graphicData uri="http://schemas.openxmlformats.org/presentationml/2006/ole">
            <mc:AlternateContent xmlns:mc="http://schemas.openxmlformats.org/markup-compatibility/2006">
              <mc:Choice xmlns:v="urn:schemas-microsoft-com:vml" Requires="v">
                <p:oleObj name="Worksheet" r:id="rId2" imgW="3847710" imgH="1737124" progId="Excel.Sheet.12">
                  <p:embed/>
                </p:oleObj>
              </mc:Choice>
              <mc:Fallback>
                <p:oleObj name="Worksheet" r:id="rId2" imgW="3847710" imgH="1737124" progId="Excel.Sheet.12">
                  <p:embed/>
                  <p:pic>
                    <p:nvPicPr>
                      <p:cNvPr id="0" name=""/>
                      <p:cNvPicPr/>
                      <p:nvPr/>
                    </p:nvPicPr>
                    <p:blipFill>
                      <a:blip r:embed="rId3"/>
                      <a:stretch>
                        <a:fillRect/>
                      </a:stretch>
                    </p:blipFill>
                    <p:spPr>
                      <a:xfrm>
                        <a:off x="6662738" y="1557338"/>
                        <a:ext cx="4873625" cy="2632075"/>
                      </a:xfrm>
                      <a:prstGeom prst="rect">
                        <a:avLst/>
                      </a:prstGeom>
                      <a:noFill/>
                      <a:ln>
                        <a:noFill/>
                      </a:ln>
                    </p:spPr>
                  </p:pic>
                </p:oleObj>
              </mc:Fallback>
            </mc:AlternateContent>
          </a:graphicData>
        </a:graphic>
      </p:graphicFrame>
      <p:sp>
        <p:nvSpPr>
          <p:cNvPr id="14" name="Title 10">
            <a:extLst>
              <a:ext uri="{FF2B5EF4-FFF2-40B4-BE49-F238E27FC236}">
                <a16:creationId xmlns:a16="http://schemas.microsoft.com/office/drawing/2014/main" id="{025F03B4-D0D6-BF10-C827-310AED558A1B}"/>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Root Cause Analysis</a:t>
            </a:r>
          </a:p>
        </p:txBody>
      </p:sp>
      <p:pic>
        <p:nvPicPr>
          <p:cNvPr id="24" name="Picture 23">
            <a:extLst>
              <a:ext uri="{FF2B5EF4-FFF2-40B4-BE49-F238E27FC236}">
                <a16:creationId xmlns:a16="http://schemas.microsoft.com/office/drawing/2014/main" id="{09EE81ED-A24E-BC77-0800-327984AF9809}"/>
              </a:ext>
            </a:extLst>
          </p:cNvPr>
          <p:cNvPicPr>
            <a:picLocks noChangeAspect="1"/>
          </p:cNvPicPr>
          <p:nvPr/>
        </p:nvPicPr>
        <p:blipFill rotWithShape="1">
          <a:blip r:embed="rId4">
            <a:extLst>
              <a:ext uri="{28A0092B-C50C-407E-A947-70E740481C1C}">
                <a14:useLocalDpi xmlns:a14="http://schemas.microsoft.com/office/drawing/2010/main" val="0"/>
              </a:ext>
            </a:extLst>
          </a:blip>
          <a:srcRect t="6329" b="28319"/>
          <a:stretch/>
        </p:blipFill>
        <p:spPr>
          <a:xfrm>
            <a:off x="943896" y="4385186"/>
            <a:ext cx="5014452" cy="2220401"/>
          </a:xfrm>
          <a:prstGeom prst="rect">
            <a:avLst/>
          </a:prstGeom>
        </p:spPr>
      </p:pic>
    </p:spTree>
    <p:extLst>
      <p:ext uri="{BB962C8B-B14F-4D97-AF65-F5344CB8AC3E}">
        <p14:creationId xmlns:p14="http://schemas.microsoft.com/office/powerpoint/2010/main" val="450599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328DC-1C27-7790-5AA7-A60282290A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21709-9D45-8111-BBD8-7A225E2AE2AC}"/>
              </a:ext>
            </a:extLst>
          </p:cNvPr>
          <p:cNvSpPr>
            <a:spLocks noGrp="1"/>
          </p:cNvSpPr>
          <p:nvPr>
            <p:ph idx="1"/>
          </p:nvPr>
        </p:nvSpPr>
        <p:spPr>
          <a:xfrm>
            <a:off x="850682" y="1635900"/>
            <a:ext cx="5571931" cy="2826255"/>
          </a:xfrm>
        </p:spPr>
        <p:txBody>
          <a:bodyPr>
            <a:normAutofit/>
          </a:bodyPr>
          <a:lstStyle/>
          <a:p>
            <a:r>
              <a:rPr lang="en-US" sz="1600" dirty="0"/>
              <a:t>This section focuses on service response times.  We have observed that most of the time we have maintained to resolve customer queries within or below SLA.</a:t>
            </a:r>
          </a:p>
          <a:p>
            <a:r>
              <a:rPr lang="en-US" sz="1600" dirty="0"/>
              <a:t>Although we have maintained to resolve the customer queries within or below SLA still it would be better if we work on to resolve more customer queries within or below SLA so that we can reduce the above SLA percentage which is now at 13%.</a:t>
            </a:r>
          </a:p>
          <a:p>
            <a:r>
              <a:rPr lang="en-US" sz="1600" dirty="0"/>
              <a:t>It will help us to improve customer satisfaction and customer sentiment will also increase.</a:t>
            </a:r>
          </a:p>
          <a:p>
            <a:endParaRPr lang="en-US" sz="1600" dirty="0"/>
          </a:p>
        </p:txBody>
      </p:sp>
      <p:graphicFrame>
        <p:nvGraphicFramePr>
          <p:cNvPr id="6" name="Object 5">
            <a:extLst>
              <a:ext uri="{FF2B5EF4-FFF2-40B4-BE49-F238E27FC236}">
                <a16:creationId xmlns:a16="http://schemas.microsoft.com/office/drawing/2014/main" id="{F02642C2-FA47-C68E-AAC0-FFF71D16E1FD}"/>
              </a:ext>
            </a:extLst>
          </p:cNvPr>
          <p:cNvGraphicFramePr>
            <a:graphicFrameLocks noChangeAspect="1"/>
          </p:cNvGraphicFramePr>
          <p:nvPr>
            <p:extLst>
              <p:ext uri="{D42A27DB-BD31-4B8C-83A1-F6EECF244321}">
                <p14:modId xmlns:p14="http://schemas.microsoft.com/office/powerpoint/2010/main" val="2178993679"/>
              </p:ext>
            </p:extLst>
          </p:nvPr>
        </p:nvGraphicFramePr>
        <p:xfrm>
          <a:off x="7303348" y="1645733"/>
          <a:ext cx="3792163" cy="3138261"/>
        </p:xfrm>
        <a:graphic>
          <a:graphicData uri="http://schemas.openxmlformats.org/presentationml/2006/ole">
            <mc:AlternateContent xmlns:mc="http://schemas.openxmlformats.org/markup-compatibility/2006">
              <mc:Choice xmlns:v="urn:schemas-microsoft-com:vml" Requires="v">
                <p:oleObj name="Worksheet" r:id="rId2" imgW="2522043" imgH="2087519" progId="Excel.Sheet.12">
                  <p:link updateAutomatic="1"/>
                </p:oleObj>
              </mc:Choice>
              <mc:Fallback>
                <p:oleObj name="Worksheet" r:id="rId2" imgW="2522043" imgH="2087519" progId="Excel.Sheet.12">
                  <p:link updateAutomatic="1"/>
                  <p:pic>
                    <p:nvPicPr>
                      <p:cNvPr id="0" name=""/>
                      <p:cNvPicPr/>
                      <p:nvPr/>
                    </p:nvPicPr>
                    <p:blipFill>
                      <a:blip r:embed="rId3"/>
                      <a:stretch>
                        <a:fillRect/>
                      </a:stretch>
                    </p:blipFill>
                    <p:spPr>
                      <a:xfrm>
                        <a:off x="7303348" y="1645733"/>
                        <a:ext cx="3792163" cy="3138261"/>
                      </a:xfrm>
                      <a:prstGeom prst="rect">
                        <a:avLst/>
                      </a:prstGeom>
                    </p:spPr>
                  </p:pic>
                </p:oleObj>
              </mc:Fallback>
            </mc:AlternateContent>
          </a:graphicData>
        </a:graphic>
      </p:graphicFrame>
      <p:sp>
        <p:nvSpPr>
          <p:cNvPr id="13" name="Title 10">
            <a:extLst>
              <a:ext uri="{FF2B5EF4-FFF2-40B4-BE49-F238E27FC236}">
                <a16:creationId xmlns:a16="http://schemas.microsoft.com/office/drawing/2014/main" id="{B7CF447E-901D-D207-6CE5-5ACA12C72F22}"/>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Service Response Time Analysis</a:t>
            </a:r>
          </a:p>
        </p:txBody>
      </p:sp>
      <p:pic>
        <p:nvPicPr>
          <p:cNvPr id="15" name="Picture 14">
            <a:extLst>
              <a:ext uri="{FF2B5EF4-FFF2-40B4-BE49-F238E27FC236}">
                <a16:creationId xmlns:a16="http://schemas.microsoft.com/office/drawing/2014/main" id="{CA0AD9B6-40A6-CE41-FE15-BB9B606F4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1417" y="4462155"/>
            <a:ext cx="3304690" cy="2281084"/>
          </a:xfrm>
          <a:prstGeom prst="rect">
            <a:avLst/>
          </a:prstGeom>
        </p:spPr>
      </p:pic>
    </p:spTree>
    <p:extLst>
      <p:ext uri="{BB962C8B-B14F-4D97-AF65-F5344CB8AC3E}">
        <p14:creationId xmlns:p14="http://schemas.microsoft.com/office/powerpoint/2010/main" val="86833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7A869-77AB-E562-94D3-BB1790DF08D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7D0F8-5508-E720-4B0D-C57B346CBC3E}"/>
              </a:ext>
            </a:extLst>
          </p:cNvPr>
          <p:cNvSpPr>
            <a:spLocks noGrp="1"/>
          </p:cNvSpPr>
          <p:nvPr>
            <p:ph idx="1"/>
          </p:nvPr>
        </p:nvSpPr>
        <p:spPr>
          <a:xfrm>
            <a:off x="862787" y="1650238"/>
            <a:ext cx="6019797" cy="3063615"/>
          </a:xfrm>
        </p:spPr>
        <p:txBody>
          <a:bodyPr>
            <a:normAutofit/>
          </a:bodyPr>
          <a:lstStyle/>
          <a:p>
            <a:r>
              <a:rPr lang="en-US" sz="1600" dirty="0"/>
              <a:t>Across the channel and call-centers locations we have received a total of </a:t>
            </a:r>
            <a:r>
              <a:rPr lang="en-US" sz="1600" b="1" dirty="0"/>
              <a:t>32941</a:t>
            </a:r>
            <a:r>
              <a:rPr lang="en-US" sz="1600" dirty="0"/>
              <a:t> customer queries.</a:t>
            </a:r>
          </a:p>
          <a:p>
            <a:r>
              <a:rPr lang="en-US" sz="1600" dirty="0"/>
              <a:t>In our analysis we observed that most of the work volume we have received is at the Los Angeles/CA and Baltimore/MD call-center location.  Where Los Angeles/CA received </a:t>
            </a:r>
            <a:r>
              <a:rPr lang="en-US" sz="1600" b="1" dirty="0"/>
              <a:t>13734 </a:t>
            </a:r>
            <a:r>
              <a:rPr lang="en-US" sz="1600" dirty="0"/>
              <a:t>number of customer queries and Baltimore/MD received  </a:t>
            </a:r>
            <a:r>
              <a:rPr lang="en-US" sz="1600" b="1" dirty="0"/>
              <a:t>11012</a:t>
            </a:r>
            <a:r>
              <a:rPr lang="en-US" sz="1600" dirty="0"/>
              <a:t> number of customer queries.</a:t>
            </a:r>
          </a:p>
          <a:p>
            <a:r>
              <a:rPr lang="en-US" sz="1600" dirty="0"/>
              <a:t>We should prioritize to improve the service of this two location as we receive highest work volume at this locations. We can increase the staff capacity and give refresher trainers to existing staffs which will help us to improve our service to the customers and resolve more customer queries.</a:t>
            </a:r>
          </a:p>
          <a:p>
            <a:endParaRPr lang="en-US" sz="1600" dirty="0"/>
          </a:p>
          <a:p>
            <a:endParaRPr lang="en-US" sz="1600" b="1" dirty="0"/>
          </a:p>
        </p:txBody>
      </p:sp>
      <p:graphicFrame>
        <p:nvGraphicFramePr>
          <p:cNvPr id="15" name="Table 14">
            <a:extLst>
              <a:ext uri="{FF2B5EF4-FFF2-40B4-BE49-F238E27FC236}">
                <a16:creationId xmlns:a16="http://schemas.microsoft.com/office/drawing/2014/main" id="{3BC79A71-3DB0-9067-3CD8-6AFCDC80F864}"/>
              </a:ext>
            </a:extLst>
          </p:cNvPr>
          <p:cNvGraphicFramePr>
            <a:graphicFrameLocks noGrp="1"/>
          </p:cNvGraphicFramePr>
          <p:nvPr>
            <p:extLst>
              <p:ext uri="{D42A27DB-BD31-4B8C-83A1-F6EECF244321}">
                <p14:modId xmlns:p14="http://schemas.microsoft.com/office/powerpoint/2010/main" val="3515262145"/>
              </p:ext>
            </p:extLst>
          </p:nvPr>
        </p:nvGraphicFramePr>
        <p:xfrm>
          <a:off x="7288211" y="1650238"/>
          <a:ext cx="4739951" cy="2440890"/>
        </p:xfrm>
        <a:graphic>
          <a:graphicData uri="http://schemas.openxmlformats.org/drawingml/2006/table">
            <a:tbl>
              <a:tblPr firstRow="1" lastRow="1" bandRow="1">
                <a:tableStyleId>{21E4AEA4-8DFA-4A89-87EB-49C32662AFE0}</a:tableStyleId>
              </a:tblPr>
              <a:tblGrid>
                <a:gridCol w="2687675">
                  <a:extLst>
                    <a:ext uri="{9D8B030D-6E8A-4147-A177-3AD203B41FA5}">
                      <a16:colId xmlns:a16="http://schemas.microsoft.com/office/drawing/2014/main" val="1946920241"/>
                    </a:ext>
                  </a:extLst>
                </a:gridCol>
                <a:gridCol w="2052276">
                  <a:extLst>
                    <a:ext uri="{9D8B030D-6E8A-4147-A177-3AD203B41FA5}">
                      <a16:colId xmlns:a16="http://schemas.microsoft.com/office/drawing/2014/main" val="3867131022"/>
                    </a:ext>
                  </a:extLst>
                </a:gridCol>
              </a:tblGrid>
              <a:tr h="406815">
                <a:tc>
                  <a:txBody>
                    <a:bodyPr/>
                    <a:lstStyle/>
                    <a:p>
                      <a:r>
                        <a:rPr lang="en-US" dirty="0"/>
                        <a:t>Call-Center Location</a:t>
                      </a:r>
                    </a:p>
                  </a:txBody>
                  <a:tcPr/>
                </a:tc>
                <a:tc>
                  <a:txBody>
                    <a:bodyPr/>
                    <a:lstStyle/>
                    <a:p>
                      <a:r>
                        <a:rPr lang="en-US" dirty="0"/>
                        <a:t>Volume</a:t>
                      </a:r>
                    </a:p>
                  </a:txBody>
                  <a:tcPr/>
                </a:tc>
                <a:extLst>
                  <a:ext uri="{0D108BD9-81ED-4DB2-BD59-A6C34878D82A}">
                    <a16:rowId xmlns:a16="http://schemas.microsoft.com/office/drawing/2014/main" val="3724497768"/>
                  </a:ext>
                </a:extLst>
              </a:tr>
              <a:tr h="406815">
                <a:tc>
                  <a:txBody>
                    <a:bodyPr/>
                    <a:lstStyle/>
                    <a:p>
                      <a:r>
                        <a:rPr lang="en-US" dirty="0"/>
                        <a:t>Los Angeles/CA </a:t>
                      </a:r>
                    </a:p>
                  </a:txBody>
                  <a:tcPr/>
                </a:tc>
                <a:tc>
                  <a:txBody>
                    <a:bodyPr/>
                    <a:lstStyle/>
                    <a:p>
                      <a:r>
                        <a:rPr lang="en-US" dirty="0"/>
                        <a:t>13734</a:t>
                      </a:r>
                    </a:p>
                  </a:txBody>
                  <a:tcPr/>
                </a:tc>
                <a:extLst>
                  <a:ext uri="{0D108BD9-81ED-4DB2-BD59-A6C34878D82A}">
                    <a16:rowId xmlns:a16="http://schemas.microsoft.com/office/drawing/2014/main" val="460620319"/>
                  </a:ext>
                </a:extLst>
              </a:tr>
              <a:tr h="406815">
                <a:tc>
                  <a:txBody>
                    <a:bodyPr/>
                    <a:lstStyle/>
                    <a:p>
                      <a:r>
                        <a:rPr lang="en-US" dirty="0"/>
                        <a:t>Baltimore/MD </a:t>
                      </a:r>
                    </a:p>
                  </a:txBody>
                  <a:tcPr/>
                </a:tc>
                <a:tc>
                  <a:txBody>
                    <a:bodyPr/>
                    <a:lstStyle/>
                    <a:p>
                      <a:r>
                        <a:rPr lang="en-US" dirty="0"/>
                        <a:t>11012</a:t>
                      </a:r>
                    </a:p>
                  </a:txBody>
                  <a:tcPr/>
                </a:tc>
                <a:extLst>
                  <a:ext uri="{0D108BD9-81ED-4DB2-BD59-A6C34878D82A}">
                    <a16:rowId xmlns:a16="http://schemas.microsoft.com/office/drawing/2014/main" val="1474704033"/>
                  </a:ext>
                </a:extLst>
              </a:tr>
              <a:tr h="406815">
                <a:tc>
                  <a:txBody>
                    <a:bodyPr/>
                    <a:lstStyle/>
                    <a:p>
                      <a:r>
                        <a:rPr lang="en-US" dirty="0"/>
                        <a:t>Chicago/IL</a:t>
                      </a:r>
                    </a:p>
                  </a:txBody>
                  <a:tcPr/>
                </a:tc>
                <a:tc>
                  <a:txBody>
                    <a:bodyPr/>
                    <a:lstStyle/>
                    <a:p>
                      <a:r>
                        <a:rPr lang="en-US" dirty="0"/>
                        <a:t>5419</a:t>
                      </a:r>
                    </a:p>
                  </a:txBody>
                  <a:tcPr/>
                </a:tc>
                <a:extLst>
                  <a:ext uri="{0D108BD9-81ED-4DB2-BD59-A6C34878D82A}">
                    <a16:rowId xmlns:a16="http://schemas.microsoft.com/office/drawing/2014/main" val="2551986080"/>
                  </a:ext>
                </a:extLst>
              </a:tr>
              <a:tr h="406815">
                <a:tc>
                  <a:txBody>
                    <a:bodyPr/>
                    <a:lstStyle/>
                    <a:p>
                      <a:r>
                        <a:rPr lang="en-US" dirty="0"/>
                        <a:t>Denver/CO</a:t>
                      </a:r>
                    </a:p>
                  </a:txBody>
                  <a:tcPr/>
                </a:tc>
                <a:tc>
                  <a:txBody>
                    <a:bodyPr/>
                    <a:lstStyle/>
                    <a:p>
                      <a:r>
                        <a:rPr lang="en-US" dirty="0"/>
                        <a:t>2776</a:t>
                      </a:r>
                    </a:p>
                  </a:txBody>
                  <a:tcPr/>
                </a:tc>
                <a:extLst>
                  <a:ext uri="{0D108BD9-81ED-4DB2-BD59-A6C34878D82A}">
                    <a16:rowId xmlns:a16="http://schemas.microsoft.com/office/drawing/2014/main" val="2202349796"/>
                  </a:ext>
                </a:extLst>
              </a:tr>
              <a:tr h="406815">
                <a:tc>
                  <a:txBody>
                    <a:bodyPr/>
                    <a:lstStyle/>
                    <a:p>
                      <a:r>
                        <a:rPr lang="en-US" dirty="0"/>
                        <a:t>Total</a:t>
                      </a:r>
                    </a:p>
                  </a:txBody>
                  <a:tcPr/>
                </a:tc>
                <a:tc>
                  <a:txBody>
                    <a:bodyPr/>
                    <a:lstStyle/>
                    <a:p>
                      <a:r>
                        <a:rPr lang="en-US" dirty="0"/>
                        <a:t>32941</a:t>
                      </a:r>
                    </a:p>
                  </a:txBody>
                  <a:tcPr/>
                </a:tc>
                <a:extLst>
                  <a:ext uri="{0D108BD9-81ED-4DB2-BD59-A6C34878D82A}">
                    <a16:rowId xmlns:a16="http://schemas.microsoft.com/office/drawing/2014/main" val="2754789674"/>
                  </a:ext>
                </a:extLst>
              </a:tr>
            </a:tbl>
          </a:graphicData>
        </a:graphic>
      </p:graphicFrame>
      <p:sp>
        <p:nvSpPr>
          <p:cNvPr id="24" name="Title 10">
            <a:extLst>
              <a:ext uri="{FF2B5EF4-FFF2-40B4-BE49-F238E27FC236}">
                <a16:creationId xmlns:a16="http://schemas.microsoft.com/office/drawing/2014/main" id="{A3F08130-838E-7759-ABC8-5A57658DE9D8}"/>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Customer Segmentation Analysis</a:t>
            </a:r>
          </a:p>
        </p:txBody>
      </p:sp>
      <p:pic>
        <p:nvPicPr>
          <p:cNvPr id="26" name="Graphic 25">
            <a:extLst>
              <a:ext uri="{FF2B5EF4-FFF2-40B4-BE49-F238E27FC236}">
                <a16:creationId xmlns:a16="http://schemas.microsoft.com/office/drawing/2014/main" id="{1EA2194C-7105-6332-E326-0B195052C9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5171" y="4727779"/>
            <a:ext cx="2130221" cy="2130221"/>
          </a:xfrm>
          <a:prstGeom prst="rect">
            <a:avLst/>
          </a:prstGeom>
        </p:spPr>
      </p:pic>
    </p:spTree>
    <p:extLst>
      <p:ext uri="{BB962C8B-B14F-4D97-AF65-F5344CB8AC3E}">
        <p14:creationId xmlns:p14="http://schemas.microsoft.com/office/powerpoint/2010/main" val="586475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2E1D-6182-75ED-AAE4-DAA5442F2B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0913E-0AB0-62EF-CA42-1D61A8ACF064}"/>
              </a:ext>
            </a:extLst>
          </p:cNvPr>
          <p:cNvSpPr>
            <a:spLocks noGrp="1"/>
          </p:cNvSpPr>
          <p:nvPr>
            <p:ph idx="1"/>
          </p:nvPr>
        </p:nvSpPr>
        <p:spPr>
          <a:xfrm>
            <a:off x="714898" y="1767218"/>
            <a:ext cx="6019797" cy="3063615"/>
          </a:xfrm>
        </p:spPr>
        <p:txBody>
          <a:bodyPr>
            <a:normAutofit/>
          </a:bodyPr>
          <a:lstStyle/>
          <a:p>
            <a:r>
              <a:rPr lang="en-US" sz="1600" dirty="0"/>
              <a:t>We have observed the trend in work volume and seen that the work volume starts increasing after the 1</a:t>
            </a:r>
            <a:r>
              <a:rPr lang="en-US" sz="1600" baseline="30000" dirty="0"/>
              <a:t>st</a:t>
            </a:r>
            <a:r>
              <a:rPr lang="en-US" sz="1600" dirty="0"/>
              <a:t> week o the month.</a:t>
            </a:r>
          </a:p>
          <a:p>
            <a:r>
              <a:rPr lang="en-US" sz="1600" dirty="0"/>
              <a:t>We can prepare our staff to improve the process to resolve the customer queries on time even if the work volume gets increased.</a:t>
            </a:r>
          </a:p>
          <a:p>
            <a:r>
              <a:rPr lang="en-US" sz="1600" dirty="0"/>
              <a:t>As mentioned earlier we should give more preference to the call-center location where we received highest work volume to improve the quality of service given to customer, time taken to resolve customer queries and preparing the staffs with refresher trainings on the process and increasing  staff if needed.</a:t>
            </a:r>
          </a:p>
          <a:p>
            <a:r>
              <a:rPr lang="en-US" sz="1600" dirty="0"/>
              <a:t>This changes will help us to achieve give better service to the customers and improve the sentiment of customer.</a:t>
            </a:r>
          </a:p>
          <a:p>
            <a:endParaRPr lang="en-US" sz="1600" dirty="0"/>
          </a:p>
          <a:p>
            <a:endParaRPr lang="en-US" sz="1600" dirty="0"/>
          </a:p>
          <a:p>
            <a:endParaRPr lang="en-US" sz="1600" b="1" dirty="0"/>
          </a:p>
        </p:txBody>
      </p:sp>
      <p:graphicFrame>
        <p:nvGraphicFramePr>
          <p:cNvPr id="4" name="Chart 3">
            <a:extLst>
              <a:ext uri="{FF2B5EF4-FFF2-40B4-BE49-F238E27FC236}">
                <a16:creationId xmlns:a16="http://schemas.microsoft.com/office/drawing/2014/main" id="{E71E26A8-F013-4DD5-914F-BE8ABE79B73A}"/>
              </a:ext>
            </a:extLst>
          </p:cNvPr>
          <p:cNvGraphicFramePr>
            <a:graphicFrameLocks/>
          </p:cNvGraphicFramePr>
          <p:nvPr>
            <p:extLst>
              <p:ext uri="{D42A27DB-BD31-4B8C-83A1-F6EECF244321}">
                <p14:modId xmlns:p14="http://schemas.microsoft.com/office/powerpoint/2010/main" val="1463435325"/>
              </p:ext>
            </p:extLst>
          </p:nvPr>
        </p:nvGraphicFramePr>
        <p:xfrm>
          <a:off x="6976790" y="1767217"/>
          <a:ext cx="5057191" cy="2686795"/>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10">
            <a:extLst>
              <a:ext uri="{FF2B5EF4-FFF2-40B4-BE49-F238E27FC236}">
                <a16:creationId xmlns:a16="http://schemas.microsoft.com/office/drawing/2014/main" id="{F3C32B82-2A58-E650-D47B-D3854F0E3A7A}"/>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Trends and Patterns Identification</a:t>
            </a:r>
          </a:p>
        </p:txBody>
      </p:sp>
      <p:pic>
        <p:nvPicPr>
          <p:cNvPr id="13" name="Picture 12">
            <a:extLst>
              <a:ext uri="{FF2B5EF4-FFF2-40B4-BE49-F238E27FC236}">
                <a16:creationId xmlns:a16="http://schemas.microsoft.com/office/drawing/2014/main" id="{4142AB95-7CB9-B3F7-1DBB-82617C14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332" y="5153816"/>
            <a:ext cx="3316928" cy="1215796"/>
          </a:xfrm>
          <a:prstGeom prst="rect">
            <a:avLst/>
          </a:prstGeom>
        </p:spPr>
      </p:pic>
    </p:spTree>
    <p:extLst>
      <p:ext uri="{BB962C8B-B14F-4D97-AF65-F5344CB8AC3E}">
        <p14:creationId xmlns:p14="http://schemas.microsoft.com/office/powerpoint/2010/main" val="231868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0685-0A13-17B0-FF07-955C6C70B4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161DC4-7717-DA93-ACCF-CF8C71A54792}"/>
              </a:ext>
            </a:extLst>
          </p:cNvPr>
          <p:cNvSpPr>
            <a:spLocks noGrp="1"/>
          </p:cNvSpPr>
          <p:nvPr>
            <p:ph idx="1"/>
          </p:nvPr>
        </p:nvSpPr>
        <p:spPr>
          <a:xfrm>
            <a:off x="724730" y="1767937"/>
            <a:ext cx="6355700" cy="1859966"/>
          </a:xfrm>
        </p:spPr>
        <p:txBody>
          <a:bodyPr>
            <a:normAutofit/>
          </a:bodyPr>
          <a:lstStyle/>
          <a:p>
            <a:r>
              <a:rPr lang="en-US" sz="1600" dirty="0"/>
              <a:t>Customer Support dashboard provides valuable insights into various aspects of your customers. By analyzing customer sentiment, root causes, response times, customer segmentation, trends and patterns we can make data-driven decisions to improve customer satisfaction, loyalty, and overall experience. Remember ongoing monitoring and analysis using this dashboard are crucial for continuous improvement and adaptation to evolving customer needs.</a:t>
            </a:r>
            <a:endParaRPr lang="en-US" sz="1600" b="1" dirty="0"/>
          </a:p>
        </p:txBody>
      </p:sp>
      <p:sp>
        <p:nvSpPr>
          <p:cNvPr id="7" name="Title 10">
            <a:extLst>
              <a:ext uri="{FF2B5EF4-FFF2-40B4-BE49-F238E27FC236}">
                <a16:creationId xmlns:a16="http://schemas.microsoft.com/office/drawing/2014/main" id="{B12CAE55-3322-76B8-A3BA-030E7787C702}"/>
              </a:ext>
            </a:extLst>
          </p:cNvPr>
          <p:cNvSpPr>
            <a:spLocks noGrp="1"/>
          </p:cNvSpPr>
          <p:nvPr>
            <p:ph type="title"/>
          </p:nvPr>
        </p:nvSpPr>
        <p:spPr>
          <a:xfrm>
            <a:off x="1" y="252413"/>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Conclusion</a:t>
            </a:r>
          </a:p>
        </p:txBody>
      </p:sp>
      <p:pic>
        <p:nvPicPr>
          <p:cNvPr id="9" name="Picture 8">
            <a:extLst>
              <a:ext uri="{FF2B5EF4-FFF2-40B4-BE49-F238E27FC236}">
                <a16:creationId xmlns:a16="http://schemas.microsoft.com/office/drawing/2014/main" id="{BD84DA8A-1941-2803-36F3-3C85D1AD1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901" y="1767937"/>
            <a:ext cx="2754902" cy="2754902"/>
          </a:xfrm>
          <a:prstGeom prst="rect">
            <a:avLst/>
          </a:prstGeom>
        </p:spPr>
      </p:pic>
    </p:spTree>
    <p:extLst>
      <p:ext uri="{BB962C8B-B14F-4D97-AF65-F5344CB8AC3E}">
        <p14:creationId xmlns:p14="http://schemas.microsoft.com/office/powerpoint/2010/main" val="321066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1D79-8385-1A46-AEB8-DB0006B381BC}"/>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760A3AED-90F4-22EC-C5F5-21096A799C28}"/>
              </a:ext>
            </a:extLst>
          </p:cNvPr>
          <p:cNvSpPr>
            <a:spLocks noGrp="1"/>
          </p:cNvSpPr>
          <p:nvPr>
            <p:ph type="title"/>
          </p:nvPr>
        </p:nvSpPr>
        <p:spPr>
          <a:xfrm>
            <a:off x="0" y="2864984"/>
            <a:ext cx="12192000" cy="7086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dirty="0">
                <a:solidFill>
                  <a:schemeClr val="tx1"/>
                </a:solidFill>
              </a:rPr>
              <a:t>	Thank you</a:t>
            </a:r>
          </a:p>
        </p:txBody>
      </p:sp>
    </p:spTree>
    <p:extLst>
      <p:ext uri="{BB962C8B-B14F-4D97-AF65-F5344CB8AC3E}">
        <p14:creationId xmlns:p14="http://schemas.microsoft.com/office/powerpoint/2010/main" val="3151557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705</Words>
  <Application>Microsoft Office PowerPoint</Application>
  <PresentationFormat>Widescreen</PresentationFormat>
  <Paragraphs>46</Paragraphs>
  <Slides>10</Slides>
  <Notes>0</Notes>
  <HiddenSlides>0</HiddenSlides>
  <MMClips>0</MMClips>
  <ScaleCrop>false</ScaleCrop>
  <HeadingPairs>
    <vt:vector size="10" baseType="variant">
      <vt:variant>
        <vt:lpstr>Fonts Used</vt:lpstr>
      </vt:variant>
      <vt:variant>
        <vt:i4>3</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Calibri</vt:lpstr>
      <vt:lpstr>Calibri Light</vt:lpstr>
      <vt:lpstr>Office Theme</vt:lpstr>
      <vt:lpstr>C:\Users\amitj\Downloads\ABADS\Projects\Excel project\Call_Center_data- Project_Amit Dashboard.xlsx!Dashboard![Call_Center_data- Project_Amit Dashboard.xlsx]Dashboard Chart 11</vt:lpstr>
      <vt:lpstr>Worksheet</vt:lpstr>
      <vt:lpstr>Nile Customer Support Dashboard Overview &amp; Discussion</vt:lpstr>
      <vt:lpstr> Agendas</vt:lpstr>
      <vt:lpstr> Customer Sentiment Analysis</vt:lpstr>
      <vt:lpstr> Root Cause Analysis</vt:lpstr>
      <vt:lpstr> Service Response Time Analysis</vt:lpstr>
      <vt:lpstr> Customer Segmentation Analysis</vt:lpstr>
      <vt:lpstr> Trends and Patterns Identification</vt:lpstr>
      <vt:lpstr> Conclusion</vt:lpstr>
      <vt:lpstr>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Nile Customer Support Dashboard Overview &amp; Discussion</dc:title>
  <dc:creator>amit jediya</dc:creator>
  <cp:lastModifiedBy>amit jediya</cp:lastModifiedBy>
  <cp:revision>4</cp:revision>
  <dcterms:created xsi:type="dcterms:W3CDTF">2024-02-11T05:18:56Z</dcterms:created>
  <dcterms:modified xsi:type="dcterms:W3CDTF">2024-02-11T12:36:10Z</dcterms:modified>
</cp:coreProperties>
</file>